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363" r:id="rId3"/>
    <p:sldId id="298" r:id="rId4"/>
    <p:sldId id="362" r:id="rId5"/>
    <p:sldId id="353" r:id="rId6"/>
    <p:sldId id="354" r:id="rId7"/>
    <p:sldId id="356" r:id="rId8"/>
    <p:sldId id="361" r:id="rId9"/>
    <p:sldId id="364" r:id="rId10"/>
    <p:sldId id="359" r:id="rId11"/>
    <p:sldId id="345" r:id="rId12"/>
    <p:sldId id="262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tková Jitka" initials="CJ" lastIdx="5" clrIdx="0">
    <p:extLst>
      <p:ext uri="{19B8F6BF-5375-455C-9EA6-DF929625EA0E}">
        <p15:presenceInfo xmlns:p15="http://schemas.microsoft.com/office/powerpoint/2012/main" userId="S-1-5-21-134644256-1018602762-261606644-2972" providerId="AD"/>
      </p:ext>
    </p:extLst>
  </p:cmAuthor>
  <p:cmAuthor id="2" name="Hošková Irena" initials="HI" lastIdx="2" clrIdx="1">
    <p:extLst>
      <p:ext uri="{19B8F6BF-5375-455C-9EA6-DF929625EA0E}">
        <p15:presenceInfo xmlns:p15="http://schemas.microsoft.com/office/powerpoint/2012/main" userId="S-1-5-21-134644256-1018602762-261606644-2693" providerId="AD"/>
      </p:ext>
    </p:extLst>
  </p:cmAuthor>
  <p:cmAuthor id="3" name="Valenta Petr" initials="VP" lastIdx="10" clrIdx="2">
    <p:extLst>
      <p:ext uri="{19B8F6BF-5375-455C-9EA6-DF929625EA0E}">
        <p15:presenceInfo xmlns:p15="http://schemas.microsoft.com/office/powerpoint/2012/main" userId="S-1-5-21-134644256-1018602762-261606644-28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48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8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08.06.2017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265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08.06.2017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585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08.06.2017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746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08.06.2017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09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08.06.2017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112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08.06.2017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871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08.06.2017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12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08.06.2017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313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08.06.2017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31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08.06.2017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92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08.06.2017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716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08DF0-73CB-434D-8405-20C03FEDF87A}" type="datetimeFigureOut">
              <a:rPr lang="cs-CZ" smtClean="0"/>
              <a:t>08.06.2017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669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dv.cz/cs/projekty/projekty-esf/srp/casto-kladene-otazky-k-sablonam.ep/" TargetMode="External"/><Relationship Id="rId2" Type="http://schemas.openxmlformats.org/officeDocument/2006/relationships/hyperlink" Target="http://www.nidv.cz/cs/projekty/projekty-esf/srp/o-projektu.ep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idv.cz/cs/projekty/projekty-esf/srp/casto-kladene-otazky-k-map.ep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dv.cz/cs/projekty/projekty-esf/srp/dalsi-systemove-projekty-opvvv.ep/" TargetMode="External"/><Relationship Id="rId2" Type="http://schemas.openxmlformats.org/officeDocument/2006/relationships/hyperlink" Target="http://www.nidv.cz/cs/projekty/projekty-esf/srp/casto-kladene-otazky-k-sablonam.ep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78614" y="2367171"/>
            <a:ext cx="113028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dirty="0" smtClean="0"/>
              <a:t>Strategické </a:t>
            </a:r>
            <a:r>
              <a:rPr lang="cs-CZ" sz="4000" b="1" dirty="0"/>
              <a:t>řízení a plánování ve školách a v </a:t>
            </a:r>
            <a:r>
              <a:rPr lang="cs-CZ" sz="4000" b="1" dirty="0" smtClean="0"/>
              <a:t>územích</a:t>
            </a:r>
            <a:endParaRPr lang="cs-CZ" sz="4000" b="1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457200" y="5511114"/>
            <a:ext cx="5671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Reg</a:t>
            </a:r>
            <a:r>
              <a:rPr lang="cs-CZ" dirty="0" smtClean="0"/>
              <a:t>. č. CZ.02.3.68/0.0/0.0/15_001/0000283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920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/>
              <a:t>Plánujeme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78039"/>
            <a:ext cx="10515600" cy="4798924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Setkání příjemců </a:t>
            </a:r>
            <a:r>
              <a:rPr lang="cs-CZ" dirty="0" err="1" smtClean="0"/>
              <a:t>IPo</a:t>
            </a:r>
            <a:r>
              <a:rPr lang="cs-CZ" dirty="0" smtClean="0"/>
              <a:t> MAP – září, říjen 2017 – příprava projektů MAP II, projekty spolupráce do výzvy na implementaci MAP</a:t>
            </a:r>
          </a:p>
          <a:p>
            <a:r>
              <a:rPr lang="cs-CZ" dirty="0" smtClean="0"/>
              <a:t>Infopanel pro zřizovatele – září 2017 - výzva na MAP II</a:t>
            </a:r>
          </a:p>
          <a:p>
            <a:r>
              <a:rPr lang="cs-CZ" dirty="0" smtClean="0"/>
              <a:t>Místní krajské konference – listopad, prosinec 2017</a:t>
            </a:r>
          </a:p>
          <a:p>
            <a:r>
              <a:rPr lang="cs-CZ" dirty="0" smtClean="0"/>
              <a:t>Setkání příjemců </a:t>
            </a:r>
            <a:r>
              <a:rPr lang="cs-CZ" dirty="0" err="1" smtClean="0"/>
              <a:t>IPo</a:t>
            </a:r>
            <a:r>
              <a:rPr lang="cs-CZ" dirty="0" smtClean="0"/>
              <a:t> MAP – </a:t>
            </a:r>
            <a:r>
              <a:rPr lang="cs-CZ" smtClean="0"/>
              <a:t>jaro </a:t>
            </a:r>
            <a:r>
              <a:rPr lang="cs-CZ" smtClean="0"/>
              <a:t>2018? </a:t>
            </a:r>
            <a:r>
              <a:rPr lang="cs-CZ" dirty="0" smtClean="0"/>
              <a:t>– Jak na šablony? – společné setkání k metodické pomoci školám v další výzvě na šablony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5052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78405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cs-CZ" altLang="cs-CZ" sz="4000" dirty="0" smtClean="0"/>
              <a:t>Znalostní databáze projektu SRP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345989" y="963828"/>
            <a:ext cx="11417643" cy="5213136"/>
          </a:xfrm>
        </p:spPr>
        <p:txBody>
          <a:bodyPr>
            <a:normAutofit lnSpcReduction="10000"/>
          </a:bodyPr>
          <a:lstStyle/>
          <a:p>
            <a:r>
              <a:rPr lang="cs-CZ" sz="2600" dirty="0" smtClean="0"/>
              <a:t>Informace k projektu SRP: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>
                <a:hlinkClick r:id="rId2"/>
              </a:rPr>
              <a:t>http://www.nidv.cz/cs/projekty/projekty-esf/srp/o-projektu.ep</a:t>
            </a:r>
            <a:r>
              <a:rPr lang="cs-CZ" sz="2400" dirty="0" smtClean="0">
                <a:hlinkClick r:id="rId2"/>
              </a:rPr>
              <a:t>/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-457200" algn="just">
              <a:defRPr/>
            </a:pPr>
            <a:r>
              <a:rPr lang="cs-CZ" sz="2600" dirty="0" smtClean="0"/>
              <a:t>Často kladené dotazy k šablonám – pro MŠ/ZŠ a pro SŠ/VOŠ</a:t>
            </a:r>
          </a:p>
          <a:p>
            <a:pPr marL="0" indent="0" algn="just">
              <a:buNone/>
              <a:defRPr/>
            </a:pPr>
            <a:r>
              <a:rPr lang="cs-CZ" sz="2600" dirty="0">
                <a:hlinkClick r:id="rId3"/>
              </a:rPr>
              <a:t>http://www.nidv.cz/cs/projekty/projekty-esf/srp/casto-kladene-otazky-k-sablonam.ep/</a:t>
            </a:r>
            <a:endParaRPr lang="cs-CZ" sz="2600" dirty="0"/>
          </a:p>
          <a:p>
            <a:pPr marL="0" indent="-457200" algn="just">
              <a:defRPr/>
            </a:pPr>
            <a:endParaRPr lang="cs-CZ" sz="2600" dirty="0" smtClean="0"/>
          </a:p>
          <a:p>
            <a:pPr marL="0" indent="-457200" algn="just">
              <a:defRPr/>
            </a:pPr>
            <a:r>
              <a:rPr lang="cs-CZ" sz="2600" dirty="0" smtClean="0"/>
              <a:t>Často kladené dotazy k tvorbě MAP, včetně informací z IROP</a:t>
            </a:r>
          </a:p>
          <a:p>
            <a:pPr marL="0" indent="0" algn="just">
              <a:buNone/>
              <a:defRPr/>
            </a:pPr>
            <a:r>
              <a:rPr lang="cs-CZ" sz="2600" dirty="0">
                <a:hlinkClick r:id="rId4"/>
              </a:rPr>
              <a:t>http://www.nidv.cz/cs/projekty/projekty-esf/srp/casto-kladene-otazky-k-map.ep</a:t>
            </a:r>
            <a:r>
              <a:rPr lang="cs-CZ" sz="2600" dirty="0" smtClean="0">
                <a:hlinkClick r:id="rId4"/>
              </a:rPr>
              <a:t>/</a:t>
            </a:r>
            <a:endParaRPr lang="cs-CZ" sz="2600" dirty="0" smtClean="0"/>
          </a:p>
          <a:p>
            <a:pPr marL="0" indent="-457200" algn="just">
              <a:defRPr/>
            </a:pPr>
            <a:endParaRPr lang="cs-CZ" sz="2600" dirty="0" smtClean="0"/>
          </a:p>
          <a:p>
            <a:pPr marL="0" indent="0" algn="just">
              <a:buNone/>
              <a:defRPr/>
            </a:pPr>
            <a:endParaRPr lang="cs-CZ" sz="2600" dirty="0" smtClean="0"/>
          </a:p>
          <a:p>
            <a:pPr marL="0" indent="-457200" algn="just">
              <a:defRPr/>
            </a:pPr>
            <a:r>
              <a:rPr lang="cs-CZ" sz="2600" dirty="0" smtClean="0"/>
              <a:t>Odkaz na FAQ IROP k výzvám na vzdělávání</a:t>
            </a:r>
          </a:p>
          <a:p>
            <a:pPr marL="0" indent="-457200" algn="just">
              <a:defRPr/>
            </a:pPr>
            <a:endParaRPr lang="cs-CZ" sz="2600" dirty="0"/>
          </a:p>
          <a:p>
            <a:pPr marL="1440000">
              <a:buFont typeface="Wingdings" panose="05000000000000000000" pitchFamily="2" charset="2"/>
              <a:buChar char="Ø"/>
              <a:defRPr/>
            </a:pPr>
            <a:endParaRPr lang="cs-CZ" dirty="0" smtClean="0"/>
          </a:p>
          <a:p>
            <a:pPr marL="1211400" indent="0"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552311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20770" y="2905780"/>
            <a:ext cx="117578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       </a:t>
            </a:r>
            <a:r>
              <a:rPr lang="cs-CZ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4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Děkuji za pozornost</a:t>
            </a:r>
          </a:p>
          <a:p>
            <a:pPr algn="r">
              <a:spcAft>
                <a:spcPts val="0"/>
              </a:spcAft>
            </a:pPr>
            <a:endParaRPr lang="cs-CZ" sz="28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9470033" y="4591243"/>
            <a:ext cx="29347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 </a:t>
            </a:r>
          </a:p>
        </p:txBody>
      </p:sp>
    </p:spTree>
    <p:extLst>
      <p:ext uri="{BB962C8B-B14F-4D97-AF65-F5344CB8AC3E}">
        <p14:creationId xmlns:p14="http://schemas.microsoft.com/office/powerpoint/2010/main" val="1068034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/>
              <a:t>Centra podpory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78039"/>
            <a:ext cx="10515600" cy="4798924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/>
              <a:t>Na všech krajských pracovištích NIDV</a:t>
            </a:r>
          </a:p>
          <a:p>
            <a:r>
              <a:rPr lang="cs-CZ" dirty="0" smtClean="0"/>
              <a:t>Koordinace všech činností v rámci SRP</a:t>
            </a:r>
          </a:p>
          <a:p>
            <a:r>
              <a:rPr lang="cs-CZ" dirty="0" smtClean="0"/>
              <a:t>Koordinace činností v rámci projektů </a:t>
            </a:r>
            <a:r>
              <a:rPr lang="cs-CZ" dirty="0" err="1" smtClean="0"/>
              <a:t>IPs</a:t>
            </a:r>
            <a:r>
              <a:rPr lang="cs-CZ" dirty="0" smtClean="0"/>
              <a:t> - APIV B, metodické kabinety – IMKA, podpora </a:t>
            </a:r>
            <a:r>
              <a:rPr lang="cs-CZ" dirty="0" err="1" smtClean="0"/>
              <a:t>leadrů</a:t>
            </a:r>
            <a:r>
              <a:rPr lang="cs-CZ" dirty="0" smtClean="0"/>
              <a:t> v území – PPUČ, koordinace činností s ASZ a P-KAP</a:t>
            </a:r>
          </a:p>
          <a:p>
            <a:r>
              <a:rPr lang="cs-CZ" dirty="0" smtClean="0"/>
              <a:t>Pravidelná setkávání příjemců </a:t>
            </a:r>
            <a:r>
              <a:rPr lang="cs-CZ" dirty="0" err="1" smtClean="0"/>
              <a:t>IPo</a:t>
            </a:r>
            <a:r>
              <a:rPr lang="cs-CZ" dirty="0" smtClean="0"/>
              <a:t> MAP</a:t>
            </a:r>
          </a:p>
          <a:p>
            <a:r>
              <a:rPr lang="cs-CZ" dirty="0" smtClean="0"/>
              <a:t>Dotační poradenství – šablony pro MŠ, ZŠ, SŠ, VOŠ, do budoucna SVČ – semináře, hromadné a individuální konzultace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0585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14686"/>
            <a:ext cx="10515600" cy="91440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/>
              <a:t>Metodická podpora z projektu SRP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56306"/>
            <a:ext cx="10515600" cy="49206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Poskytování </a:t>
            </a:r>
            <a:r>
              <a:rPr lang="cs-CZ" dirty="0"/>
              <a:t>dotačního poradenství </a:t>
            </a:r>
            <a:r>
              <a:rPr lang="cs-CZ" dirty="0" smtClean="0"/>
              <a:t>k OP VVV školám </a:t>
            </a:r>
            <a:r>
              <a:rPr lang="cs-CZ" dirty="0"/>
              <a:t>bez </a:t>
            </a:r>
            <a:r>
              <a:rPr lang="cs-CZ" dirty="0" smtClean="0"/>
              <a:t>rozdílu</a:t>
            </a:r>
          </a:p>
          <a:p>
            <a:r>
              <a:rPr lang="cs-CZ" dirty="0" smtClean="0"/>
              <a:t>Individuální a hromadné konzultace k přípravě a realizaci projektů šablon v současných vyhlášených výzvách</a:t>
            </a:r>
          </a:p>
          <a:p>
            <a:r>
              <a:rPr lang="cs-CZ" dirty="0" smtClean="0"/>
              <a:t>Semináře pro střediska volného času, individuální a hromadné konzultace k výzvě na šablony pro SVČ (po vyhlášení výzvy, cca listopad 2017)</a:t>
            </a:r>
          </a:p>
          <a:p>
            <a:r>
              <a:rPr lang="cs-CZ" dirty="0" smtClean="0"/>
              <a:t>Individuální a hromadné konzultace k přípravě a realizaci projektů šablon v dalších výzvách na šablony pro MŠ, ZŠ, ZUŠ, školní družiny a školní kluby (termín vyhlášení výzvy bude upřesněn, metodická podpora bude poskytována po vyhlášení výzvy)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8193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14686"/>
            <a:ext cx="10515600" cy="91440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/>
              <a:t>Metodická podpora z projektu SRP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56306"/>
            <a:ext cx="10515600" cy="4920657"/>
          </a:xfrm>
        </p:spPr>
        <p:txBody>
          <a:bodyPr>
            <a:normAutofit/>
          </a:bodyPr>
          <a:lstStyle/>
          <a:p>
            <a:r>
              <a:rPr lang="cs-CZ" dirty="0" smtClean="0"/>
              <a:t>Často kladené dotazy k přípravě a realizaci projektů šablon – </a:t>
            </a:r>
            <a:r>
              <a:rPr lang="cs-CZ" dirty="0"/>
              <a:t>dostupné zde: </a:t>
            </a:r>
            <a:r>
              <a:rPr lang="cs-CZ" dirty="0">
                <a:hlinkClick r:id="rId2"/>
              </a:rPr>
              <a:t>http://www.nidv.cz/cs/projekty/projekty-esf/srp/casto-kladene-otazky-k-sablonam.ep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/>
              <a:t>Individuální dotační poradenství k možnostem škol a školských zařízení podávat projekty v jiných výzvách OP VVV</a:t>
            </a:r>
          </a:p>
          <a:p>
            <a:r>
              <a:rPr lang="cs-CZ" dirty="0" smtClean="0"/>
              <a:t>Metodická podpora k možnostem zapojení do aktivit jiných realizovaných projektů. Informace o projektech jsou k </a:t>
            </a:r>
            <a:r>
              <a:rPr lang="cs-CZ" dirty="0"/>
              <a:t>dispozici zde</a:t>
            </a:r>
            <a:r>
              <a:rPr lang="cs-CZ" dirty="0" smtClean="0"/>
              <a:t>: </a:t>
            </a:r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://www.nidv.cz/cs/projekty/projekty-esf/srp/dalsi-systemove-projekty-opvvv.ep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 smtClean="0"/>
              <a:t>V příštím týdnu budou ve znalostní databázi projektu SRP zveřejněny informace k realizovaným projektům ve čtyř výzvách OP VVV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4681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78405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/>
            <a:r>
              <a:rPr lang="cs-CZ" altLang="cs-CZ" sz="4000" dirty="0" smtClean="0"/>
              <a:t>MAP – proč to vlastně děláme?</a:t>
            </a:r>
            <a:br>
              <a:rPr lang="cs-CZ" altLang="cs-CZ" sz="4000" dirty="0" smtClean="0"/>
            </a:br>
            <a:endParaRPr lang="cs-CZ" altLang="cs-CZ" sz="4000" dirty="0" smtClean="0"/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444843" y="1149178"/>
            <a:ext cx="11429999" cy="502778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dirty="0" smtClean="0"/>
              <a:t>Definované aktivity škol ukotvené ve strategickém rámci MAP budou naplňovány/realizovány prostřednictvím: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Stávající výzva na šablony 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 smtClean="0"/>
              <a:t>Návrhy na aktivity realizovatelné formou šablon v dalším období – školy, zájmové a neformální vzdělávání (ŠD, ŠK, SVČ), popř. ZUŠ – na základě těchto návrhů připraví ŘO OP VVV relevantní šablony pro další výzvy OP VVV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 smtClean="0"/>
              <a:t>Aktivity škol realizované bez nutnosti finanční podpory</a:t>
            </a:r>
            <a:endParaRPr lang="cs-CZ" dirty="0"/>
          </a:p>
          <a:p>
            <a:pPr>
              <a:defRPr/>
            </a:pPr>
            <a:endParaRPr lang="cs-CZ" sz="2400" dirty="0" smtClean="0"/>
          </a:p>
          <a:p>
            <a:pPr marL="1440000">
              <a:buFont typeface="Wingdings" panose="05000000000000000000" pitchFamily="2" charset="2"/>
              <a:buChar char="Ø"/>
              <a:defRPr/>
            </a:pPr>
            <a:endParaRPr lang="cs-CZ" dirty="0"/>
          </a:p>
          <a:p>
            <a:pPr marL="1440000">
              <a:buFont typeface="Wingdings" panose="05000000000000000000" pitchFamily="2" charset="2"/>
              <a:buChar char="Ø"/>
              <a:defRPr/>
            </a:pPr>
            <a:endParaRPr lang="cs-CZ" dirty="0" smtClean="0"/>
          </a:p>
          <a:p>
            <a:pPr marL="1211400" indent="0"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873424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78405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cs-CZ" altLang="cs-CZ" sz="4000" dirty="0"/>
              <a:t>MAP – proč to vlastně děláme? </a:t>
            </a:r>
            <a:r>
              <a:rPr lang="cs-CZ" altLang="cs-CZ" sz="4000" dirty="0" smtClean="0"/>
              <a:t/>
            </a:r>
            <a:br>
              <a:rPr lang="cs-CZ" altLang="cs-CZ" sz="4000" dirty="0" smtClean="0"/>
            </a:br>
            <a:endParaRPr lang="cs-CZ" altLang="cs-CZ" sz="4000" dirty="0" smtClean="0"/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17768"/>
            <a:ext cx="10889974" cy="5159196"/>
          </a:xfr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cs-CZ" altLang="cs-CZ" dirty="0" smtClean="0"/>
              <a:t>Aktivity spolupráce </a:t>
            </a:r>
            <a:r>
              <a:rPr lang="cs-CZ" dirty="0"/>
              <a:t>ukotvené ve strategickém rámci MAP </a:t>
            </a:r>
            <a:r>
              <a:rPr lang="cs-CZ" altLang="cs-CZ" dirty="0" smtClean="0"/>
              <a:t>– </a:t>
            </a:r>
            <a:r>
              <a:rPr lang="cs-CZ" altLang="cs-CZ" dirty="0"/>
              <a:t>projekty partnerství a sítě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Jeden </a:t>
            </a:r>
            <a:r>
              <a:rPr lang="cs-CZ" dirty="0" smtClean="0"/>
              <a:t>nositel projektu</a:t>
            </a:r>
          </a:p>
          <a:p>
            <a:pPr>
              <a:defRPr/>
            </a:pPr>
            <a:r>
              <a:rPr lang="cs-CZ" dirty="0" smtClean="0"/>
              <a:t>Partneři s finančním nebo bez finančního příspěvku</a:t>
            </a:r>
          </a:p>
          <a:p>
            <a:pPr>
              <a:defRPr/>
            </a:pPr>
            <a:r>
              <a:rPr lang="cs-CZ" dirty="0" smtClean="0"/>
              <a:t>Řešení tématu/problematiky aktivitami napříč subjekty – spolupráce – každý umí něco</a:t>
            </a:r>
          </a:p>
          <a:p>
            <a:pPr>
              <a:defRPr/>
            </a:pPr>
            <a:r>
              <a:rPr lang="cs-CZ" dirty="0" smtClean="0"/>
              <a:t>Dvě úrovně </a:t>
            </a:r>
          </a:p>
          <a:p>
            <a:pPr marL="1440000"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 Na úrovni území MAP – pro výzvy na implementaci MAP v OP </a:t>
            </a:r>
            <a:r>
              <a:rPr lang="cs-CZ" dirty="0" smtClean="0"/>
              <a:t>VVV (plánována na leden 2018), </a:t>
            </a:r>
            <a:r>
              <a:rPr lang="cs-CZ" dirty="0" smtClean="0"/>
              <a:t>ale i financovatelné z jiných zdrojů!</a:t>
            </a:r>
          </a:p>
          <a:p>
            <a:pPr marL="1440000"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V relevantních tématech propojení škol do aktivit spolupráce v KAP – spolupráce se středními školami apod. – pro výzvy na implementaci KAP v OP </a:t>
            </a:r>
            <a:r>
              <a:rPr lang="cs-CZ" dirty="0" smtClean="0"/>
              <a:t>VVV – aktuálně připravované projekty na úrovni kraje</a:t>
            </a:r>
            <a:endParaRPr lang="cs-CZ" dirty="0" smtClean="0"/>
          </a:p>
          <a:p>
            <a:pPr>
              <a:defRPr/>
            </a:pPr>
            <a:endParaRPr lang="cs-CZ" dirty="0"/>
          </a:p>
          <a:p>
            <a:pPr marL="1211400" indent="0">
              <a:buNone/>
              <a:defRPr/>
            </a:pPr>
            <a:endParaRPr lang="cs-CZ" dirty="0"/>
          </a:p>
          <a:p>
            <a:pPr marL="1440000">
              <a:buFont typeface="Wingdings" panose="05000000000000000000" pitchFamily="2" charset="2"/>
              <a:buChar char="Ø"/>
              <a:defRPr/>
            </a:pPr>
            <a:endParaRPr lang="cs-CZ" dirty="0" smtClean="0"/>
          </a:p>
          <a:p>
            <a:pPr marL="1211400" indent="0"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612790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78405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cs-CZ" altLang="cs-CZ" sz="4000" dirty="0" smtClean="0"/>
              <a:t>Pokračování MAP - Výzva </a:t>
            </a:r>
            <a:r>
              <a:rPr lang="cs-CZ" altLang="cs-CZ" sz="4000" dirty="0" smtClean="0"/>
              <a:t>na MAP II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345989" y="963828"/>
            <a:ext cx="11417643" cy="5213136"/>
          </a:xfrm>
        </p:spPr>
        <p:txBody>
          <a:bodyPr>
            <a:normAutofit/>
          </a:bodyPr>
          <a:lstStyle/>
          <a:p>
            <a:pPr>
              <a:defRPr/>
            </a:pPr>
            <a:endParaRPr lang="cs-CZ" dirty="0"/>
          </a:p>
          <a:p>
            <a:pPr marL="0" indent="-457200" algn="just">
              <a:defRPr/>
            </a:pPr>
            <a:r>
              <a:rPr lang="cs-CZ" dirty="0" smtClean="0"/>
              <a:t>Pl</a:t>
            </a:r>
            <a:r>
              <a:rPr lang="cs-CZ" dirty="0" smtClean="0"/>
              <a:t>ánované vyhlášení v říjnu 2017</a:t>
            </a:r>
          </a:p>
          <a:p>
            <a:pPr marL="0" indent="-457200" algn="just">
              <a:defRPr/>
            </a:pPr>
            <a:r>
              <a:rPr lang="cs-CZ" dirty="0" smtClean="0"/>
              <a:t>PS </a:t>
            </a:r>
            <a:r>
              <a:rPr lang="cs-CZ" dirty="0"/>
              <a:t>k přípravě výzvy na ŘO OP VVV – NS MAS, SMO, SMS a </a:t>
            </a:r>
            <a:r>
              <a:rPr lang="cs-CZ" dirty="0" smtClean="0"/>
              <a:t>další</a:t>
            </a:r>
            <a:endParaRPr lang="cs-CZ" dirty="0"/>
          </a:p>
          <a:p>
            <a:pPr marL="0" indent="-457200" algn="just">
              <a:defRPr/>
            </a:pPr>
            <a:r>
              <a:rPr lang="cs-CZ" dirty="0" smtClean="0"/>
              <a:t>Aktualizace SR MAP</a:t>
            </a:r>
          </a:p>
          <a:p>
            <a:pPr marL="0" indent="-457200" algn="just">
              <a:defRPr/>
            </a:pPr>
            <a:r>
              <a:rPr lang="cs-CZ" dirty="0" smtClean="0"/>
              <a:t>Akční plán na další období</a:t>
            </a:r>
          </a:p>
          <a:p>
            <a:pPr marL="0" indent="-457200" algn="just">
              <a:defRPr/>
            </a:pPr>
            <a:r>
              <a:rPr lang="cs-CZ" dirty="0" smtClean="0"/>
              <a:t>Vyhodnocování naplňování cílů v jednotlivých prioritách</a:t>
            </a:r>
          </a:p>
          <a:p>
            <a:pPr marL="0" indent="-457200" algn="just">
              <a:defRPr/>
            </a:pPr>
            <a:r>
              <a:rPr lang="cs-CZ" dirty="0" smtClean="0"/>
              <a:t>Podpora kapacit v </a:t>
            </a:r>
            <a:r>
              <a:rPr lang="cs-CZ" dirty="0" smtClean="0"/>
              <a:t>území</a:t>
            </a:r>
          </a:p>
          <a:p>
            <a:pPr marL="0" indent="-457200" algn="just">
              <a:defRPr/>
            </a:pPr>
            <a:r>
              <a:rPr lang="cs-CZ" dirty="0" smtClean="0"/>
              <a:t>Kontinuita pracovních skupin a řídicích výborů</a:t>
            </a:r>
            <a:endParaRPr lang="cs-CZ" dirty="0" smtClean="0"/>
          </a:p>
          <a:p>
            <a:pPr marL="1440000">
              <a:buFont typeface="Wingdings" panose="05000000000000000000" pitchFamily="2" charset="2"/>
              <a:buChar char="Ø"/>
              <a:defRPr/>
            </a:pPr>
            <a:endParaRPr lang="cs-CZ" dirty="0" smtClean="0"/>
          </a:p>
          <a:p>
            <a:pPr marL="1211400" indent="0"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570679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14686"/>
            <a:ext cx="10515600" cy="91440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Výstupy z MAP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56306"/>
            <a:ext cx="10515600" cy="4920657"/>
          </a:xfrm>
        </p:spPr>
        <p:txBody>
          <a:bodyPr>
            <a:normAutofit/>
          </a:bodyPr>
          <a:lstStyle/>
          <a:p>
            <a:r>
              <a:rPr lang="cs-CZ" dirty="0" smtClean="0"/>
              <a:t>Obecná doporučení k systému – odborný panel projektu SRP – doporučení pro MŠMT</a:t>
            </a:r>
          </a:p>
          <a:p>
            <a:r>
              <a:rPr lang="cs-CZ" dirty="0" smtClean="0"/>
              <a:t>Návrhy pro další výzvu na šablony, projekty spolupráce a aktivity do výzvy na MAP II</a:t>
            </a:r>
          </a:p>
          <a:p>
            <a:pPr marL="540000">
              <a:buFont typeface="Wingdings" panose="05000000000000000000" pitchFamily="2" charset="2"/>
              <a:buChar char="ü"/>
            </a:pPr>
            <a:r>
              <a:rPr lang="cs-CZ" dirty="0" smtClean="0"/>
              <a:t>Analýza Strategických rámců MAP</a:t>
            </a:r>
          </a:p>
          <a:p>
            <a:pPr marL="540000">
              <a:buFont typeface="Wingdings" panose="05000000000000000000" pitchFamily="2" charset="2"/>
              <a:buChar char="ü"/>
            </a:pPr>
            <a:r>
              <a:rPr lang="cs-CZ" dirty="0" smtClean="0"/>
              <a:t>Workshop s příjemci </a:t>
            </a:r>
            <a:r>
              <a:rPr lang="cs-CZ" dirty="0" err="1" smtClean="0"/>
              <a:t>IPo</a:t>
            </a:r>
            <a:r>
              <a:rPr lang="cs-CZ" dirty="0" smtClean="0"/>
              <a:t> MAP</a:t>
            </a:r>
          </a:p>
          <a:p>
            <a:pPr marL="540000">
              <a:buFont typeface="Wingdings" panose="05000000000000000000" pitchFamily="2" charset="2"/>
              <a:buChar char="ü"/>
            </a:pPr>
            <a:r>
              <a:rPr lang="cs-CZ" dirty="0" smtClean="0"/>
              <a:t>Zpracované závěry odeslány k připomínkám, doplnění</a:t>
            </a:r>
          </a:p>
          <a:p>
            <a:pPr marL="540000">
              <a:buFont typeface="Wingdings" panose="05000000000000000000" pitchFamily="2" charset="2"/>
              <a:buChar char="ü"/>
            </a:pPr>
            <a:r>
              <a:rPr lang="cs-CZ" dirty="0" smtClean="0"/>
              <a:t>Vypořádání a zaslání finální verze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6733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14686"/>
            <a:ext cx="10515600" cy="91440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Výstupy z MAP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56306"/>
            <a:ext cx="10515600" cy="49206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Využití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Návrhy na nové šablony – předány na MŠMT 31. 5. 2017</a:t>
            </a:r>
          </a:p>
          <a:p>
            <a:r>
              <a:rPr lang="cs-CZ" dirty="0" smtClean="0"/>
              <a:t>Pracovní skupina pro přípravu výzvy na MAP II </a:t>
            </a:r>
          </a:p>
          <a:p>
            <a:r>
              <a:rPr lang="cs-CZ" dirty="0" smtClean="0"/>
              <a:t>Příprava výzvy na implementaci MAP – </a:t>
            </a:r>
            <a:r>
              <a:rPr lang="cs-CZ" dirty="0" smtClean="0"/>
              <a:t>témata pro projekty </a:t>
            </a:r>
            <a:r>
              <a:rPr lang="cs-CZ" dirty="0" smtClean="0"/>
              <a:t>spolupráce - plánované vyhlášení leden 2018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60011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SRP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ivSRP" id="{3E76C045-5377-4612-AB49-2A4E2E269AFB}" vid="{97CB8A28-D7E5-4162-AD01-576F813CB6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MotivSRP</Template>
  <TotalTime>2466</TotalTime>
  <Words>690</Words>
  <Application>Microsoft Office PowerPoint</Application>
  <PresentationFormat>Širokoúhlá obrazovka</PresentationFormat>
  <Paragraphs>91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MotivSRP</vt:lpstr>
      <vt:lpstr>Prezentace aplikace PowerPoint</vt:lpstr>
      <vt:lpstr>Centra podpory</vt:lpstr>
      <vt:lpstr>Metodická podpora z projektu SRP</vt:lpstr>
      <vt:lpstr>Metodická podpora z projektu SRP</vt:lpstr>
      <vt:lpstr>MAP – proč to vlastně děláme? </vt:lpstr>
      <vt:lpstr>MAP – proč to vlastně děláme?  </vt:lpstr>
      <vt:lpstr>Pokračování MAP - Výzva na MAP II</vt:lpstr>
      <vt:lpstr>Výstupy z MAP</vt:lpstr>
      <vt:lpstr>Výstupy z MAP</vt:lpstr>
      <vt:lpstr>Plánujeme</vt:lpstr>
      <vt:lpstr>Znalostní databáze projektu SRP</vt:lpstr>
      <vt:lpstr>Prezentace aplikace PowerPoint</vt:lpstr>
    </vt:vector>
  </TitlesOfParts>
  <Company>NIDV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Lehmann Jakub</dc:creator>
  <cp:lastModifiedBy>Baťková Jitka</cp:lastModifiedBy>
  <cp:revision>150</cp:revision>
  <dcterms:created xsi:type="dcterms:W3CDTF">2016-08-03T13:16:34Z</dcterms:created>
  <dcterms:modified xsi:type="dcterms:W3CDTF">2017-06-08T10:42:31Z</dcterms:modified>
</cp:coreProperties>
</file>