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298" r:id="rId6"/>
    <p:sldId id="299" r:id="rId7"/>
    <p:sldId id="300" r:id="rId8"/>
    <p:sldId id="301" r:id="rId9"/>
    <p:sldId id="302" r:id="rId10"/>
    <p:sldId id="303" r:id="rId11"/>
    <p:sldId id="306" r:id="rId12"/>
    <p:sldId id="307" r:id="rId13"/>
    <p:sldId id="304" r:id="rId14"/>
    <p:sldId id="272" r:id="rId15"/>
    <p:sldId id="288" r:id="rId16"/>
    <p:sldId id="289" r:id="rId17"/>
    <p:sldId id="290" r:id="rId18"/>
    <p:sldId id="294" r:id="rId19"/>
    <p:sldId id="295" r:id="rId20"/>
    <p:sldId id="293" r:id="rId21"/>
    <p:sldId id="296" r:id="rId22"/>
    <p:sldId id="297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3BD063-0DAB-438F-B6EC-82CC9442F022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</dgm:pt>
    <dgm:pt modelId="{AE1AEBDB-BD78-4529-9182-55BBF2CB3CA8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cs-CZ" sz="1500" b="1"/>
            <a:t>Řízení změny</a:t>
          </a:r>
        </a:p>
      </dgm:t>
    </dgm:pt>
    <dgm:pt modelId="{292FB918-D852-40CB-A976-3D2579C27065}" type="parTrans" cxnId="{F9A3778E-297D-4458-8E1F-2F5AAC8FC593}">
      <dgm:prSet/>
      <dgm:spPr/>
      <dgm:t>
        <a:bodyPr/>
        <a:lstStyle/>
        <a:p>
          <a:endParaRPr lang="cs-CZ"/>
        </a:p>
      </dgm:t>
    </dgm:pt>
    <dgm:pt modelId="{DE3F6586-C60B-44EE-8BD4-A80220EC7A60}" type="sibTrans" cxnId="{F9A3778E-297D-4458-8E1F-2F5AAC8FC593}">
      <dgm:prSet/>
      <dgm:spPr/>
      <dgm:t>
        <a:bodyPr/>
        <a:lstStyle/>
        <a:p>
          <a:endParaRPr lang="cs-CZ"/>
        </a:p>
      </dgm:t>
    </dgm:pt>
    <dgm:pt modelId="{C398D582-FA48-4551-85EB-852CFEC02CF2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cs-CZ" sz="1800" b="1"/>
            <a:t>Strategické řízení a plánování</a:t>
          </a:r>
        </a:p>
      </dgm:t>
    </dgm:pt>
    <dgm:pt modelId="{B8B6281E-5D42-47E5-AF05-B1769833C348}" type="parTrans" cxnId="{E84420FA-F767-4D9B-85C4-FD4BEE3B3918}">
      <dgm:prSet/>
      <dgm:spPr/>
      <dgm:t>
        <a:bodyPr/>
        <a:lstStyle/>
        <a:p>
          <a:endParaRPr lang="cs-CZ"/>
        </a:p>
      </dgm:t>
    </dgm:pt>
    <dgm:pt modelId="{DCF4C142-2C43-4DCE-BDA5-83F1884E1E4A}" type="sibTrans" cxnId="{E84420FA-F767-4D9B-85C4-FD4BEE3B3918}">
      <dgm:prSet/>
      <dgm:spPr/>
      <dgm:t>
        <a:bodyPr/>
        <a:lstStyle/>
        <a:p>
          <a:endParaRPr lang="cs-CZ"/>
        </a:p>
      </dgm:t>
    </dgm:pt>
    <dgm:pt modelId="{FDE59460-355E-4CC3-963B-B2D66290EFC4}">
      <dgm:prSet phldrT="[Text]"/>
      <dgm:spPr>
        <a:solidFill>
          <a:schemeClr val="accent2"/>
        </a:solidFill>
      </dgm:spPr>
      <dgm:t>
        <a:bodyPr/>
        <a:lstStyle/>
        <a:p>
          <a:r>
            <a:rPr lang="cs-CZ" b="1"/>
            <a:t>Kultura školy podporující max. rozvoj žáka</a:t>
          </a:r>
        </a:p>
      </dgm:t>
    </dgm:pt>
    <dgm:pt modelId="{1D6745B3-5498-4306-9116-DE50F887F7E2}" type="parTrans" cxnId="{51617AD2-20C0-4DBE-A6BE-569750A1468D}">
      <dgm:prSet/>
      <dgm:spPr/>
      <dgm:t>
        <a:bodyPr/>
        <a:lstStyle/>
        <a:p>
          <a:endParaRPr lang="cs-CZ"/>
        </a:p>
      </dgm:t>
    </dgm:pt>
    <dgm:pt modelId="{24E64CCD-BAA1-4D7E-9DB4-9982A9F01D6B}" type="sibTrans" cxnId="{51617AD2-20C0-4DBE-A6BE-569750A1468D}">
      <dgm:prSet/>
      <dgm:spPr/>
      <dgm:t>
        <a:bodyPr/>
        <a:lstStyle/>
        <a:p>
          <a:endParaRPr lang="cs-CZ"/>
        </a:p>
      </dgm:t>
    </dgm:pt>
    <dgm:pt modelId="{20E8B613-AA1B-40B4-92AD-9F22D3AC5A59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/>
            <a:t>Pedagogické vedení školy</a:t>
          </a:r>
        </a:p>
      </dgm:t>
    </dgm:pt>
    <dgm:pt modelId="{E42CDAE6-3582-4F76-B939-7651E0B83EFF}" type="parTrans" cxnId="{498E8513-9E58-4C77-BD33-C5FCE8E12BD2}">
      <dgm:prSet/>
      <dgm:spPr/>
      <dgm:t>
        <a:bodyPr/>
        <a:lstStyle/>
        <a:p>
          <a:endParaRPr lang="cs-CZ"/>
        </a:p>
      </dgm:t>
    </dgm:pt>
    <dgm:pt modelId="{E956CF9F-3EB0-46A7-83D7-4EFEB2067CBA}" type="sibTrans" cxnId="{498E8513-9E58-4C77-BD33-C5FCE8E12BD2}">
      <dgm:prSet/>
      <dgm:spPr/>
      <dgm:t>
        <a:bodyPr/>
        <a:lstStyle/>
        <a:p>
          <a:endParaRPr lang="cs-CZ"/>
        </a:p>
      </dgm:t>
    </dgm:pt>
    <dgm:pt modelId="{3DCCE1B9-E1C7-4CDE-9C07-DD8DD0AC071D}" type="pres">
      <dgm:prSet presAssocID="{F53BD063-0DAB-438F-B6EC-82CC9442F022}" presName="compositeShape" presStyleCnt="0">
        <dgm:presLayoutVars>
          <dgm:chMax val="9"/>
          <dgm:dir/>
          <dgm:resizeHandles val="exact"/>
        </dgm:presLayoutVars>
      </dgm:prSet>
      <dgm:spPr/>
    </dgm:pt>
    <dgm:pt modelId="{0FFC615D-0D94-4C27-BA9B-B477ECE1040F}" type="pres">
      <dgm:prSet presAssocID="{F53BD063-0DAB-438F-B6EC-82CC9442F022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25CB81-8746-4F81-A922-CC1E9C5013FA}" type="pres">
      <dgm:prSet presAssocID="{F53BD063-0DAB-438F-B6EC-82CC9442F022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22D45C-9C38-454F-B259-D0CEA84AC8CD}" type="pres">
      <dgm:prSet presAssocID="{F53BD063-0DAB-438F-B6EC-82CC9442F022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C2BBDA-304B-4EA7-A264-F008CAEAE615}" type="pres">
      <dgm:prSet presAssocID="{F53BD063-0DAB-438F-B6EC-82CC9442F022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57B4458-8008-4C10-B2B9-E585297477CB}" type="presOf" srcId="{FDE59460-355E-4CC3-963B-B2D66290EFC4}" destId="{0FFC615D-0D94-4C27-BA9B-B477ECE1040F}" srcOrd="0" destOrd="0" presId="urn:microsoft.com/office/officeart/2005/8/layout/pyramid4"/>
    <dgm:cxn modelId="{19D7C0FB-97C3-4739-BEC4-45C56FF4D3BB}" type="presOf" srcId="{C398D582-FA48-4551-85EB-852CFEC02CF2}" destId="{2A22D45C-9C38-454F-B259-D0CEA84AC8CD}" srcOrd="0" destOrd="0" presId="urn:microsoft.com/office/officeart/2005/8/layout/pyramid4"/>
    <dgm:cxn modelId="{C922D181-1C8F-4D6C-96B5-FC908709B275}" type="presOf" srcId="{AE1AEBDB-BD78-4529-9182-55BBF2CB3CA8}" destId="{E025CB81-8746-4F81-A922-CC1E9C5013FA}" srcOrd="0" destOrd="0" presId="urn:microsoft.com/office/officeart/2005/8/layout/pyramid4"/>
    <dgm:cxn modelId="{1E1DA9AA-0C2B-4C42-A38D-84CAF3AD7396}" type="presOf" srcId="{20E8B613-AA1B-40B4-92AD-9F22D3AC5A59}" destId="{8FC2BBDA-304B-4EA7-A264-F008CAEAE615}" srcOrd="0" destOrd="0" presId="urn:microsoft.com/office/officeart/2005/8/layout/pyramid4"/>
    <dgm:cxn modelId="{498E8513-9E58-4C77-BD33-C5FCE8E12BD2}" srcId="{F53BD063-0DAB-438F-B6EC-82CC9442F022}" destId="{20E8B613-AA1B-40B4-92AD-9F22D3AC5A59}" srcOrd="3" destOrd="0" parTransId="{E42CDAE6-3582-4F76-B939-7651E0B83EFF}" sibTransId="{E956CF9F-3EB0-46A7-83D7-4EFEB2067CBA}"/>
    <dgm:cxn modelId="{F9A3778E-297D-4458-8E1F-2F5AAC8FC593}" srcId="{F53BD063-0DAB-438F-B6EC-82CC9442F022}" destId="{AE1AEBDB-BD78-4529-9182-55BBF2CB3CA8}" srcOrd="1" destOrd="0" parTransId="{292FB918-D852-40CB-A976-3D2579C27065}" sibTransId="{DE3F6586-C60B-44EE-8BD4-A80220EC7A60}"/>
    <dgm:cxn modelId="{51617AD2-20C0-4DBE-A6BE-569750A1468D}" srcId="{F53BD063-0DAB-438F-B6EC-82CC9442F022}" destId="{FDE59460-355E-4CC3-963B-B2D66290EFC4}" srcOrd="0" destOrd="0" parTransId="{1D6745B3-5498-4306-9116-DE50F887F7E2}" sibTransId="{24E64CCD-BAA1-4D7E-9DB4-9982A9F01D6B}"/>
    <dgm:cxn modelId="{6F7ADF80-A953-47A3-9D18-6DEE11D7AFD2}" type="presOf" srcId="{F53BD063-0DAB-438F-B6EC-82CC9442F022}" destId="{3DCCE1B9-E1C7-4CDE-9C07-DD8DD0AC071D}" srcOrd="0" destOrd="0" presId="urn:microsoft.com/office/officeart/2005/8/layout/pyramid4"/>
    <dgm:cxn modelId="{E84420FA-F767-4D9B-85C4-FD4BEE3B3918}" srcId="{F53BD063-0DAB-438F-B6EC-82CC9442F022}" destId="{C398D582-FA48-4551-85EB-852CFEC02CF2}" srcOrd="2" destOrd="0" parTransId="{B8B6281E-5D42-47E5-AF05-B1769833C348}" sibTransId="{DCF4C142-2C43-4DCE-BDA5-83F1884E1E4A}"/>
    <dgm:cxn modelId="{AA08BC69-361F-4E37-97B5-0F777C01B7AF}" type="presParOf" srcId="{3DCCE1B9-E1C7-4CDE-9C07-DD8DD0AC071D}" destId="{0FFC615D-0D94-4C27-BA9B-B477ECE1040F}" srcOrd="0" destOrd="0" presId="urn:microsoft.com/office/officeart/2005/8/layout/pyramid4"/>
    <dgm:cxn modelId="{04EB7294-764A-4686-AA00-42A40E7AAB6C}" type="presParOf" srcId="{3DCCE1B9-E1C7-4CDE-9C07-DD8DD0AC071D}" destId="{E025CB81-8746-4F81-A922-CC1E9C5013FA}" srcOrd="1" destOrd="0" presId="urn:microsoft.com/office/officeart/2005/8/layout/pyramid4"/>
    <dgm:cxn modelId="{929FA3F7-147E-4F17-B9EA-FC7B9AFAFC8A}" type="presParOf" srcId="{3DCCE1B9-E1C7-4CDE-9C07-DD8DD0AC071D}" destId="{2A22D45C-9C38-454F-B259-D0CEA84AC8CD}" srcOrd="2" destOrd="0" presId="urn:microsoft.com/office/officeart/2005/8/layout/pyramid4"/>
    <dgm:cxn modelId="{5C30A0F3-938E-441A-B5D5-B21BE63AE156}" type="presParOf" srcId="{3DCCE1B9-E1C7-4CDE-9C07-DD8DD0AC071D}" destId="{8FC2BBDA-304B-4EA7-A264-F008CAEAE615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FC615D-0D94-4C27-BA9B-B477ECE1040F}">
      <dsp:nvSpPr>
        <dsp:cNvPr id="0" name=""/>
        <dsp:cNvSpPr/>
      </dsp:nvSpPr>
      <dsp:spPr>
        <a:xfrm>
          <a:off x="1934102" y="0"/>
          <a:ext cx="2420155" cy="2420155"/>
        </a:xfrm>
        <a:prstGeom prst="triangl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/>
            <a:t>Kultura školy podporující max. rozvoj žáka</a:t>
          </a:r>
        </a:p>
      </dsp:txBody>
      <dsp:txXfrm>
        <a:off x="2539141" y="1210078"/>
        <a:ext cx="1210077" cy="1210077"/>
      </dsp:txXfrm>
    </dsp:sp>
    <dsp:sp modelId="{E025CB81-8746-4F81-A922-CC1E9C5013FA}">
      <dsp:nvSpPr>
        <dsp:cNvPr id="0" name=""/>
        <dsp:cNvSpPr/>
      </dsp:nvSpPr>
      <dsp:spPr>
        <a:xfrm>
          <a:off x="724024" y="2420155"/>
          <a:ext cx="2420155" cy="2420155"/>
        </a:xfrm>
        <a:prstGeom prst="triangle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/>
            <a:t>Řízení změny</a:t>
          </a:r>
        </a:p>
      </dsp:txBody>
      <dsp:txXfrm>
        <a:off x="1329063" y="3630233"/>
        <a:ext cx="1210077" cy="1210077"/>
      </dsp:txXfrm>
    </dsp:sp>
    <dsp:sp modelId="{2A22D45C-9C38-454F-B259-D0CEA84AC8CD}">
      <dsp:nvSpPr>
        <dsp:cNvPr id="0" name=""/>
        <dsp:cNvSpPr/>
      </dsp:nvSpPr>
      <dsp:spPr>
        <a:xfrm rot="10800000">
          <a:off x="1934102" y="2420155"/>
          <a:ext cx="2420155" cy="2420155"/>
        </a:xfrm>
        <a:prstGeom prst="triangl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/>
            <a:t>Strategické řízení a plánování</a:t>
          </a:r>
        </a:p>
      </dsp:txBody>
      <dsp:txXfrm rot="10800000">
        <a:off x="2539141" y="2420155"/>
        <a:ext cx="1210077" cy="1210077"/>
      </dsp:txXfrm>
    </dsp:sp>
    <dsp:sp modelId="{8FC2BBDA-304B-4EA7-A264-F008CAEAE615}">
      <dsp:nvSpPr>
        <dsp:cNvPr id="0" name=""/>
        <dsp:cNvSpPr/>
      </dsp:nvSpPr>
      <dsp:spPr>
        <a:xfrm>
          <a:off x="3144180" y="2420155"/>
          <a:ext cx="2420155" cy="2420155"/>
        </a:xfrm>
        <a:prstGeom prst="triangle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/>
            <a:t>Pedagogické vedení školy</a:t>
          </a:r>
        </a:p>
      </dsp:txBody>
      <dsp:txXfrm>
        <a:off x="3749219" y="3630233"/>
        <a:ext cx="1210077" cy="12100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26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58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74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09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11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87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1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1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1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2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71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08DF0-73CB-434D-8405-20C03FEDF87A}" type="datetimeFigureOut">
              <a:rPr lang="cs-CZ" smtClean="0"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66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89979" y="1325700"/>
            <a:ext cx="10833811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None/>
              <a:defRPr/>
            </a:pPr>
            <a:endParaRPr lang="cs-CZ" altLang="cs-CZ" sz="4800" b="1" dirty="0"/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cs-CZ" altLang="cs-CZ" sz="4400" b="1" dirty="0" err="1"/>
              <a:t>IPs</a:t>
            </a:r>
            <a:r>
              <a:rPr lang="cs-CZ" altLang="cs-CZ" sz="4400" b="1" dirty="0"/>
              <a:t> Strategické řízení a plánování </a:t>
            </a:r>
            <a:endParaRPr lang="cs-CZ" altLang="cs-CZ" sz="4400" b="1" dirty="0" smtClean="0"/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cs-CZ" altLang="cs-CZ" sz="4400" b="1" dirty="0" smtClean="0"/>
              <a:t>ve </a:t>
            </a:r>
            <a:r>
              <a:rPr lang="cs-CZ" altLang="cs-CZ" sz="4400" b="1" dirty="0"/>
              <a:t>školách a v územích</a:t>
            </a:r>
            <a:endParaRPr lang="cs-CZ" sz="44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08283" y="4075386"/>
            <a:ext cx="66372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>
                <a:solidFill>
                  <a:srgbClr val="0070C0"/>
                </a:solidFill>
              </a:rPr>
              <a:t>s</a:t>
            </a:r>
            <a:r>
              <a:rPr lang="cs-CZ" sz="4400" dirty="0" smtClean="0">
                <a:solidFill>
                  <a:srgbClr val="0070C0"/>
                </a:solidFill>
              </a:rPr>
              <a:t>rp.nidv.cz</a:t>
            </a:r>
            <a:endParaRPr lang="cs-CZ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20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14494" y="2367171"/>
            <a:ext cx="1143107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dirty="0" smtClean="0"/>
              <a:t>Strategické </a:t>
            </a:r>
            <a:r>
              <a:rPr lang="cs-CZ" sz="4000" b="1" dirty="0"/>
              <a:t>řízení a plánování ve školách a v územích</a:t>
            </a:r>
            <a:r>
              <a:rPr lang="cs-CZ" sz="4400" b="1" dirty="0"/>
              <a:t> </a:t>
            </a:r>
            <a:endParaRPr lang="cs-CZ" sz="4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cs-CZ" alt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INTENZIVNÍ PODPORY </a:t>
            </a:r>
            <a:endParaRPr lang="cs-CZ" alt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57200" y="5511114"/>
            <a:ext cx="5671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Reg</a:t>
            </a:r>
            <a:r>
              <a:rPr lang="cs-CZ" dirty="0" smtClean="0"/>
              <a:t>. č. CZ.02.3.68/0.0/0.0/15_001/0000283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344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87487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000" b="1"/>
              <a:t>Cíl intenzivní podpory</a:t>
            </a:r>
            <a:endParaRPr lang="cs-CZ" sz="40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74042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cs-CZ"/>
              <a:t>Kompetentní, sebevědomé vedení školy, které zná potřeby rozvoje školy a pedagogického sboru, definuje srozumitelné a realistické strategické cíle, plánuje a realizuje adekvátní a efektivní řešení. </a:t>
            </a:r>
          </a:p>
        </p:txBody>
      </p:sp>
    </p:spTree>
    <p:extLst>
      <p:ext uri="{BB962C8B-B14F-4D97-AF65-F5344CB8AC3E}">
        <p14:creationId xmlns:p14="http://schemas.microsoft.com/office/powerpoint/2010/main" val="1966522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3200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000" b="1"/>
              <a:t>Co přinese školám zapojení do intenzivní podpory</a:t>
            </a:r>
            <a:endParaRPr lang="cs-CZ" sz="40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5992" y="1388763"/>
            <a:ext cx="10637808" cy="4788200"/>
          </a:xfrm>
        </p:spPr>
        <p:txBody>
          <a:bodyPr>
            <a:normAutofit/>
          </a:bodyPr>
          <a:lstStyle/>
          <a:p>
            <a:r>
              <a:rPr lang="cs-CZ"/>
              <a:t>Zmapování a analýza současného stavu školy,</a:t>
            </a:r>
          </a:p>
          <a:p>
            <a:r>
              <a:rPr lang="cs-CZ"/>
              <a:t>Ujasnění, kam má škola směřovat a jaké jsou její priority - cílový stav,</a:t>
            </a:r>
          </a:p>
          <a:p>
            <a:r>
              <a:rPr lang="cs-CZ"/>
              <a:t>Nalezení cesty k dosažení žádoucího stavu vzdělávání ve škole,</a:t>
            </a:r>
          </a:p>
          <a:p>
            <a:r>
              <a:rPr lang="cs-CZ"/>
              <a:t>Vytvoření realistického akčního plánu rozvoje školy a plánu rozvoje pedagogických pracovníků,</a:t>
            </a:r>
          </a:p>
          <a:p>
            <a:pPr lvl="0"/>
            <a:r>
              <a:rPr lang="cs-CZ"/>
              <a:t>Zefektivnění výchovných a vzdělávacích aktivit ve škole, vč. zájmového vzdělávání,</a:t>
            </a:r>
          </a:p>
          <a:p>
            <a:pPr lvl="0"/>
            <a:r>
              <a:rPr lang="cs-CZ"/>
              <a:t>Zapojení místní komunity do rozvoje školy (MAP),</a:t>
            </a:r>
          </a:p>
          <a:p>
            <a:pPr lvl="0"/>
            <a:r>
              <a:rPr lang="cs-CZ"/>
              <a:t>Vyhledání externích finančních zdrojů pro realizaci aktivit. </a:t>
            </a:r>
          </a:p>
        </p:txBody>
      </p:sp>
    </p:spTree>
    <p:extLst>
      <p:ext uri="{BB962C8B-B14F-4D97-AF65-F5344CB8AC3E}">
        <p14:creationId xmlns:p14="http://schemas.microsoft.com/office/powerpoint/2010/main" val="3335309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3200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000" b="1"/>
              <a:t>Co přinese zapojení do intenzivní podpory řediteli</a:t>
            </a:r>
            <a:endParaRPr lang="cs-CZ" sz="40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5992" y="1388763"/>
            <a:ext cx="10637808" cy="4788200"/>
          </a:xfrm>
        </p:spPr>
        <p:txBody>
          <a:bodyPr>
            <a:normAutofit lnSpcReduction="10000"/>
          </a:bodyPr>
          <a:lstStyle/>
          <a:p>
            <a:r>
              <a:rPr lang="cs-CZ"/>
              <a:t>Odbornou externí podporu při realizaci plánu rozvoje školy,</a:t>
            </a:r>
          </a:p>
          <a:p>
            <a:r>
              <a:rPr lang="cs-CZ"/>
              <a:t>Podporu širšího vedení školy ve svých záměrech vedoucích k rozvoji školy,</a:t>
            </a:r>
          </a:p>
          <a:p>
            <a:r>
              <a:rPr lang="cs-CZ"/>
              <a:t>Širší vedení školy schopné týmové práce, vybavené kompetencí plánovat a strategicky řídit,</a:t>
            </a:r>
          </a:p>
          <a:p>
            <a:r>
              <a:rPr lang="cs-CZ"/>
              <a:t>Pedagogický sbor schopný plánovat, organizovat, realizovat a reflektovat výuku,</a:t>
            </a:r>
          </a:p>
          <a:p>
            <a:r>
              <a:rPr lang="cs-CZ"/>
              <a:t>Zapojení zřizovatele do dění školy, v ideálním případě podporu zřizovatele,</a:t>
            </a:r>
          </a:p>
          <a:p>
            <a:r>
              <a:rPr lang="cs-CZ"/>
              <a:t>Rady a informace, kde najít finanční prostředky na realizaci aktivit (v rámci akčního plánu).</a:t>
            </a:r>
          </a:p>
        </p:txBody>
      </p:sp>
    </p:spTree>
    <p:extLst>
      <p:ext uri="{BB962C8B-B14F-4D97-AF65-F5344CB8AC3E}">
        <p14:creationId xmlns:p14="http://schemas.microsoft.com/office/powerpoint/2010/main" val="3126815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3200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000" b="1"/>
              <a:t>Co přinese zapojení do intenzivní podpory pedagogům</a:t>
            </a:r>
            <a:endParaRPr lang="cs-CZ" sz="40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5992" y="1388763"/>
            <a:ext cx="10637808" cy="4788200"/>
          </a:xfrm>
        </p:spPr>
        <p:txBody>
          <a:bodyPr>
            <a:normAutofit/>
          </a:bodyPr>
          <a:lstStyle/>
          <a:p>
            <a:pPr lvl="1"/>
            <a:r>
              <a:rPr lang="cs-CZ" sz="2800"/>
              <a:t>Možnost participace na rozhodování o rozvoji školy,</a:t>
            </a:r>
          </a:p>
          <a:p>
            <a:pPr lvl="1"/>
            <a:r>
              <a:rPr lang="cs-CZ" sz="2800"/>
              <a:t>Možnost prezentovat své potřeby a preference a začlenit je do plánu rozvoje školy ,</a:t>
            </a:r>
          </a:p>
          <a:p>
            <a:pPr lvl="1"/>
            <a:r>
              <a:rPr lang="cs-CZ" sz="2800"/>
              <a:t>Vedení školy, které naslouchá,</a:t>
            </a:r>
          </a:p>
          <a:p>
            <a:pPr lvl="1"/>
            <a:r>
              <a:rPr lang="cs-CZ" sz="2800"/>
              <a:t>Vedení školy, které má jasnou vizi,</a:t>
            </a:r>
          </a:p>
          <a:p>
            <a:pPr lvl="1"/>
            <a:r>
              <a:rPr lang="cs-CZ" sz="2800"/>
              <a:t>Jasné vědomí, kam škola směřuje a jaké má priority,</a:t>
            </a:r>
          </a:p>
          <a:p>
            <a:pPr lvl="1"/>
            <a:r>
              <a:rPr lang="cs-CZ" sz="2800"/>
              <a:t>Srozumitelný a efektivní systém plánování, řízení a vyhodnocování výukových procesů a činnosti ve své třídě,</a:t>
            </a:r>
          </a:p>
          <a:p>
            <a:pPr lvl="1"/>
            <a:r>
              <a:rPr lang="cs-CZ" sz="2800"/>
              <a:t>Garanci systematického profesního rozvoje,</a:t>
            </a:r>
          </a:p>
          <a:p>
            <a:pPr lvl="1"/>
            <a:r>
              <a:rPr lang="cs-CZ" sz="2800"/>
              <a:t>Kolegiální a kooperativní školní klima.</a:t>
            </a:r>
          </a:p>
        </p:txBody>
      </p:sp>
    </p:spTree>
    <p:extLst>
      <p:ext uri="{BB962C8B-B14F-4D97-AF65-F5344CB8AC3E}">
        <p14:creationId xmlns:p14="http://schemas.microsoft.com/office/powerpoint/2010/main" val="3806116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0562" y="123586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/>
              <a:t>Zapojení škol – etapy a fáze podpory</a:t>
            </a:r>
            <a:endParaRPr lang="cs-CZ" sz="40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9149"/>
            <a:ext cx="10515600" cy="4727814"/>
          </a:xfrm>
        </p:spPr>
        <p:txBody>
          <a:bodyPr>
            <a:noAutofit/>
          </a:bodyPr>
          <a:lstStyle/>
          <a:p>
            <a:pPr marL="257175" indent="-257175"/>
            <a:r>
              <a:rPr lang="cs-CZ"/>
              <a:t>Školy budou do intenzivní podpory vstupovat ve třech etapách:</a:t>
            </a:r>
          </a:p>
          <a:p>
            <a:pPr marL="600075" lvl="1" indent="-257175"/>
            <a:r>
              <a:rPr lang="cs-CZ"/>
              <a:t>1. etapa: od 1. 9. 2017 (10 škol)</a:t>
            </a:r>
          </a:p>
          <a:p>
            <a:pPr marL="600075" lvl="1" indent="-257175"/>
            <a:r>
              <a:rPr lang="cs-CZ"/>
              <a:t>2. etapa: od 1. 9. 2018 (50 škol)</a:t>
            </a:r>
          </a:p>
          <a:p>
            <a:pPr marL="600075" lvl="1" indent="-257175"/>
            <a:r>
              <a:rPr lang="cs-CZ"/>
              <a:t>3. etapa: od 1. 9. 2019 (20 škol)</a:t>
            </a:r>
            <a:endParaRPr lang="cs-CZ" sz="900"/>
          </a:p>
          <a:p>
            <a:pPr marL="257175" indent="-257175"/>
            <a:endParaRPr lang="cs-CZ" sz="1050" b="1"/>
          </a:p>
          <a:p>
            <a:pPr marL="257175" indent="-257175"/>
            <a:r>
              <a:rPr lang="cs-CZ"/>
              <a:t>Podpora každé zapojené školy je 20 měsíců (2 školní roky)</a:t>
            </a:r>
          </a:p>
          <a:p>
            <a:pPr marL="600075" lvl="1" indent="-257175"/>
            <a:r>
              <a:rPr lang="cs-CZ"/>
              <a:t>1. pololetí – identifikace rozvojových potřeb školy</a:t>
            </a:r>
          </a:p>
          <a:p>
            <a:pPr marL="942975" lvl="2" indent="-257175"/>
            <a:r>
              <a:rPr lang="cs-CZ"/>
              <a:t>Výstup: Analytická zpráva Rozvojové potřeby školy</a:t>
            </a:r>
          </a:p>
          <a:p>
            <a:pPr marL="600075" lvl="1" indent="-257175"/>
            <a:r>
              <a:rPr lang="cs-CZ"/>
              <a:t>2. pololetí – definování strategických cílů a vizí</a:t>
            </a:r>
          </a:p>
          <a:p>
            <a:pPr marL="942975" lvl="2" indent="-257175"/>
            <a:r>
              <a:rPr lang="cs-CZ"/>
              <a:t>Výstup: Školní akční plán</a:t>
            </a:r>
          </a:p>
          <a:p>
            <a:pPr marL="600075" lvl="1" indent="-257175"/>
            <a:r>
              <a:rPr lang="cs-CZ"/>
              <a:t>3. a 4. pololetí: implementace opatření ŠAP, evaluace</a:t>
            </a:r>
          </a:p>
          <a:p>
            <a:pPr marL="942975" lvl="2" indent="-257175"/>
            <a:r>
              <a:rPr lang="cs-CZ"/>
              <a:t>Výstup: Evaluační zpráva o pokroku školy, reflektivní zpráva za organizaci</a:t>
            </a:r>
          </a:p>
        </p:txBody>
      </p:sp>
    </p:spTree>
    <p:extLst>
      <p:ext uri="{BB962C8B-B14F-4D97-AF65-F5344CB8AC3E}">
        <p14:creationId xmlns:p14="http://schemas.microsoft.com/office/powerpoint/2010/main" val="1324881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45483" cy="1325563"/>
          </a:xfrm>
        </p:spPr>
        <p:txBody>
          <a:bodyPr>
            <a:normAutofit/>
          </a:bodyPr>
          <a:lstStyle/>
          <a:p>
            <a:r>
              <a:rPr lang="cs-CZ" sz="3600" b="1"/>
              <a:t>Co získá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/>
          </a:bodyPr>
          <a:lstStyle/>
          <a:p>
            <a:pPr marL="257175" indent="-257175"/>
            <a:r>
              <a:rPr lang="cs-CZ" b="1"/>
              <a:t>Podporu konzultanta rozvoje školy</a:t>
            </a:r>
          </a:p>
          <a:p>
            <a:pPr marL="714375" lvl="1" indent="-257175"/>
            <a:r>
              <a:rPr lang="cs-CZ"/>
              <a:t>Pomáhá identifikovat rozvojové potřeby školy,</a:t>
            </a:r>
          </a:p>
          <a:p>
            <a:pPr marL="714375" lvl="1" indent="-257175"/>
            <a:r>
              <a:rPr lang="cs-CZ"/>
              <a:t>Nastavuje systém podpory vedení školy dle individuálních potřeb školy,</a:t>
            </a:r>
          </a:p>
          <a:p>
            <a:pPr marL="714375" lvl="1" indent="-257175"/>
            <a:r>
              <a:rPr lang="cs-CZ"/>
              <a:t>Koordinuje procesy tvorby plánu rozvoje školy a plnění strategických cílů školy,</a:t>
            </a:r>
          </a:p>
          <a:p>
            <a:pPr marL="714375" lvl="1" indent="-257175"/>
            <a:r>
              <a:rPr lang="cs-CZ"/>
              <a:t>Poskytuje konzultační a poradenskou v oblasti strategického řízení a plánování ve školách,</a:t>
            </a:r>
          </a:p>
          <a:p>
            <a:pPr marL="714375" lvl="1" indent="-257175"/>
            <a:r>
              <a:rPr lang="cs-CZ"/>
              <a:t>Poskytuje konzultační a poradenskou v oblasti výběru forem profesního rozvoje vedení školy a pedagogického sboru,</a:t>
            </a:r>
          </a:p>
          <a:p>
            <a:pPr marL="714375" lvl="1" indent="-257175"/>
            <a:r>
              <a:rPr lang="cs-CZ"/>
              <a:t>Poskytuje doporučení k výběru šablon a k možnostem zapojení do výzev OP VVV a dalších operačních programů,</a:t>
            </a:r>
          </a:p>
          <a:p>
            <a:pPr marL="714375" lvl="1" indent="-257175"/>
            <a:r>
              <a:rPr lang="cs-CZ"/>
              <a:t>Spolupracuje při evaluaci přínosů intenzivní podpory pro danou školu. </a:t>
            </a:r>
          </a:p>
          <a:p>
            <a:pPr marL="257175" indent="-257175"/>
            <a:r>
              <a:rPr lang="cs-CZ" b="1"/>
              <a:t>Podporu ze strany koučů, mentorů a supervizorů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413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0479" y="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/>
              <a:t>Co získá škola</a:t>
            </a:r>
            <a:endParaRPr lang="cs-CZ" sz="40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1009" y="1325563"/>
            <a:ext cx="11725352" cy="4801671"/>
          </a:xfrm>
        </p:spPr>
        <p:txBody>
          <a:bodyPr>
            <a:noAutofit/>
          </a:bodyPr>
          <a:lstStyle/>
          <a:p>
            <a:pPr marL="257175" indent="-257175"/>
            <a:r>
              <a:rPr lang="cs-CZ" sz="3200" b="1"/>
              <a:t>Manuály</a:t>
            </a:r>
          </a:p>
          <a:p>
            <a:pPr marL="600075" lvl="1" indent="-257175"/>
            <a:r>
              <a:rPr lang="cs-CZ" sz="2800"/>
              <a:t>Manuál strategického řízení a plánování ve školách,</a:t>
            </a:r>
          </a:p>
          <a:p>
            <a:pPr marL="600075" lvl="1" indent="-257175"/>
            <a:r>
              <a:rPr lang="cs-CZ" sz="2800"/>
              <a:t>Manuál profesního rozvoje PP pro školy,</a:t>
            </a:r>
          </a:p>
          <a:p>
            <a:pPr marL="600075" lvl="1" indent="-257175"/>
            <a:r>
              <a:rPr lang="it-IT" sz="2800"/>
              <a:t>Manuál individuální pomoci pro školy</a:t>
            </a:r>
            <a:r>
              <a:rPr lang="cs-CZ" sz="2800"/>
              <a:t>,</a:t>
            </a:r>
          </a:p>
          <a:p>
            <a:pPr marL="600075" lvl="1" indent="-257175"/>
            <a:r>
              <a:rPr lang="cs-CZ" sz="2800"/>
              <a:t>Manuál koučování pro ředitele,</a:t>
            </a:r>
          </a:p>
          <a:p>
            <a:pPr marL="600075" lvl="1" indent="-257175"/>
            <a:r>
              <a:rPr lang="cs-CZ" sz="2800"/>
              <a:t>Manuál </a:t>
            </a:r>
            <a:r>
              <a:rPr lang="cs-CZ" sz="2800" err="1"/>
              <a:t>benchlearningu</a:t>
            </a:r>
            <a:r>
              <a:rPr lang="cs-CZ" sz="2800"/>
              <a:t> pro školy.</a:t>
            </a:r>
          </a:p>
          <a:p>
            <a:endParaRPr lang="cs-CZ" sz="4000"/>
          </a:p>
        </p:txBody>
      </p:sp>
    </p:spTree>
    <p:extLst>
      <p:ext uri="{BB962C8B-B14F-4D97-AF65-F5344CB8AC3E}">
        <p14:creationId xmlns:p14="http://schemas.microsoft.com/office/powerpoint/2010/main" val="20196294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0479" y="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/>
              <a:t>Co získá škola</a:t>
            </a:r>
            <a:endParaRPr lang="cs-CZ" sz="40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1009" y="1111045"/>
            <a:ext cx="11725352" cy="5016189"/>
          </a:xfrm>
        </p:spPr>
        <p:txBody>
          <a:bodyPr>
            <a:noAutofit/>
          </a:bodyPr>
          <a:lstStyle/>
          <a:p>
            <a:pPr marL="342900" indent="-342900"/>
            <a:r>
              <a:rPr lang="cs-CZ" sz="3200" b="1"/>
              <a:t>Vzorové dokumenty</a:t>
            </a:r>
          </a:p>
          <a:p>
            <a:pPr lvl="1" indent="-342900"/>
            <a:r>
              <a:rPr lang="cs-CZ" sz="3200"/>
              <a:t>Vzorová dokumentace SRP </a:t>
            </a:r>
          </a:p>
          <a:p>
            <a:pPr lvl="2" indent="-342900"/>
            <a:r>
              <a:rPr lang="cs-CZ" sz="2400"/>
              <a:t>Vzorový plán rozvoje školy,</a:t>
            </a:r>
          </a:p>
          <a:p>
            <a:pPr lvl="2" indent="-342900"/>
            <a:r>
              <a:rPr lang="cs-CZ" sz="2400"/>
              <a:t>Plán evaluace školy,</a:t>
            </a:r>
          </a:p>
          <a:p>
            <a:pPr lvl="2" indent="-342900"/>
            <a:r>
              <a:rPr lang="cs-CZ" sz="2400"/>
              <a:t>Vzorová struktura portfolia ředitele</a:t>
            </a:r>
          </a:p>
          <a:p>
            <a:pPr lvl="1" indent="-342900"/>
            <a:r>
              <a:rPr lang="cs-CZ" sz="3200"/>
              <a:t>Vzorový plán rozvoje pedagogického pracovníka,</a:t>
            </a:r>
          </a:p>
          <a:p>
            <a:pPr lvl="1" indent="-342900"/>
            <a:r>
              <a:rPr lang="cs-CZ" sz="3200"/>
              <a:t>Nástroje hodnocení pedagogických pracovníků</a:t>
            </a:r>
          </a:p>
          <a:p>
            <a:pPr lvl="2" indent="-342900"/>
            <a:r>
              <a:rPr lang="cs-CZ" sz="2400"/>
              <a:t>Vzorová struktura portfolia učitele,</a:t>
            </a:r>
          </a:p>
          <a:p>
            <a:pPr lvl="2" indent="-342900"/>
            <a:r>
              <a:rPr lang="cs-CZ" sz="2400"/>
              <a:t>Vzorový zápisový arch z hodnotícího rozhovoru,</a:t>
            </a:r>
          </a:p>
          <a:p>
            <a:pPr lvl="2" indent="-342900"/>
            <a:r>
              <a:rPr lang="cs-CZ" sz="2400"/>
              <a:t>Sebehodnotící dotazník pro učitele a ředitele,</a:t>
            </a:r>
          </a:p>
          <a:p>
            <a:pPr lvl="2" indent="-342900"/>
            <a:r>
              <a:rPr lang="cs-CZ" sz="2400"/>
              <a:t>Vzor hospitačního záznamu</a:t>
            </a:r>
          </a:p>
          <a:p>
            <a:endParaRPr lang="cs-CZ" sz="4000"/>
          </a:p>
        </p:txBody>
      </p:sp>
    </p:spTree>
    <p:extLst>
      <p:ext uri="{BB962C8B-B14F-4D97-AF65-F5344CB8AC3E}">
        <p14:creationId xmlns:p14="http://schemas.microsoft.com/office/powerpoint/2010/main" val="1018007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0479" y="438912"/>
            <a:ext cx="10515600" cy="886651"/>
          </a:xfrm>
        </p:spPr>
        <p:txBody>
          <a:bodyPr>
            <a:normAutofit/>
          </a:bodyPr>
          <a:lstStyle/>
          <a:p>
            <a:r>
              <a:rPr lang="cs-CZ" sz="4000" b="1"/>
              <a:t>Co získá škola</a:t>
            </a:r>
            <a:endParaRPr lang="cs-CZ" sz="40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1009" y="1697126"/>
            <a:ext cx="11725352" cy="4430108"/>
          </a:xfrm>
        </p:spPr>
        <p:txBody>
          <a:bodyPr>
            <a:noAutofit/>
          </a:bodyPr>
          <a:lstStyle/>
          <a:p>
            <a:pPr marL="342900" indent="-342900"/>
            <a:r>
              <a:rPr lang="cs-CZ" sz="3200" b="1"/>
              <a:t>Možnost zapojení do </a:t>
            </a:r>
            <a:r>
              <a:rPr lang="cs-CZ" sz="3200" b="1" err="1"/>
              <a:t>benchlearningové</a:t>
            </a:r>
            <a:r>
              <a:rPr lang="cs-CZ" sz="3200" b="1"/>
              <a:t> sítě škol</a:t>
            </a:r>
          </a:p>
          <a:p>
            <a:pPr marL="800100" lvl="1" indent="-342900"/>
            <a:r>
              <a:rPr lang="cs-CZ" sz="2800"/>
              <a:t>Metoda zvyšování kvality práce a efektivity řízení škol,</a:t>
            </a:r>
          </a:p>
          <a:p>
            <a:pPr marL="800100" lvl="1" indent="-342900"/>
            <a:r>
              <a:rPr lang="cs-CZ" sz="2800"/>
              <a:t>Spolupráce mezi zapojenými školami,</a:t>
            </a:r>
          </a:p>
          <a:p>
            <a:pPr marL="800100" lvl="1" indent="-342900"/>
            <a:r>
              <a:rPr lang="cs-CZ" sz="2800"/>
              <a:t>Vzájemné učení a sdílení dobré praxe,</a:t>
            </a:r>
          </a:p>
          <a:p>
            <a:pPr marL="800100" lvl="1" indent="-342900"/>
            <a:r>
              <a:rPr lang="cs-CZ" sz="2800"/>
              <a:t>Databáze škol zapojených do </a:t>
            </a:r>
            <a:r>
              <a:rPr lang="cs-CZ" sz="2800" err="1"/>
              <a:t>benchlearningové</a:t>
            </a:r>
            <a:r>
              <a:rPr lang="cs-CZ" sz="2800"/>
              <a:t> sítě.</a:t>
            </a:r>
            <a:endParaRPr lang="cs-CZ" sz="4000"/>
          </a:p>
        </p:txBody>
      </p:sp>
    </p:spTree>
    <p:extLst>
      <p:ext uri="{BB962C8B-B14F-4D97-AF65-F5344CB8AC3E}">
        <p14:creationId xmlns:p14="http://schemas.microsoft.com/office/powerpoint/2010/main" val="3623175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83970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000" b="1"/>
              <a:t>Klíčová témata projektu</a:t>
            </a:r>
            <a:endParaRPr lang="cs-CZ" sz="40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3074014" y="1368054"/>
          <a:ext cx="6288360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0780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9189" y="166717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000" b="1"/>
              <a:t>Klíčové aktivity</a:t>
            </a:r>
            <a:endParaRPr lang="cs-CZ" sz="40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3683" y="1414732"/>
            <a:ext cx="11000117" cy="4762231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cs-CZ" b="1"/>
              <a:t>Řízení projektu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b="1"/>
              <a:t>Centra podpory </a:t>
            </a:r>
            <a:r>
              <a:rPr lang="cs-CZ"/>
              <a:t>– poradenská a konzultační činnost pro vedení škol v oblasti SRP, koordinace a metodická podpora příjemců </a:t>
            </a:r>
            <a:r>
              <a:rPr lang="cs-CZ" err="1"/>
              <a:t>IPo</a:t>
            </a:r>
            <a:r>
              <a:rPr lang="cs-CZ"/>
              <a:t> MAP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b="1"/>
              <a:t>Individuální pomoc</a:t>
            </a:r>
            <a:r>
              <a:rPr lang="cs-CZ"/>
              <a:t> – podpora 80 školám vybraným ČŠI v oblasti SRP, individuální formy podpory pro vedení škol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b="1"/>
              <a:t>Vzdělávání</a:t>
            </a:r>
            <a:r>
              <a:rPr lang="cs-CZ"/>
              <a:t> – obsahová příprava a realizace prezenčních a distančních seminářů, </a:t>
            </a:r>
            <a:r>
              <a:rPr lang="cs-CZ" err="1"/>
              <a:t>webinářů</a:t>
            </a:r>
            <a:r>
              <a:rPr lang="cs-CZ"/>
              <a:t>, konferencí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b="1"/>
              <a:t>Veřejnost</a:t>
            </a:r>
            <a:r>
              <a:rPr lang="cs-CZ"/>
              <a:t> – PR aktivity projektu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b="1"/>
              <a:t>Evaluace </a:t>
            </a:r>
            <a:r>
              <a:rPr lang="cs-CZ"/>
              <a:t>– průběžné hodnocení výstupů projektu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b="1"/>
              <a:t>Spolupráce</a:t>
            </a:r>
            <a:r>
              <a:rPr lang="cs-CZ"/>
              <a:t> – koordinace činností mezi </a:t>
            </a:r>
            <a:r>
              <a:rPr lang="cs-CZ" err="1"/>
              <a:t>IPs</a:t>
            </a:r>
            <a:endParaRPr lang="cs-CZ" b="1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994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14494" y="2367171"/>
            <a:ext cx="1143107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dirty="0" smtClean="0"/>
              <a:t>Strategické </a:t>
            </a:r>
            <a:r>
              <a:rPr lang="cs-CZ" sz="4000" b="1" dirty="0"/>
              <a:t>řízení a plánování ve školách a v územích</a:t>
            </a:r>
            <a:r>
              <a:rPr lang="cs-CZ" sz="4400" b="1" dirty="0"/>
              <a:t> </a:t>
            </a:r>
            <a:endParaRPr lang="cs-CZ" sz="4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cs-CZ" sz="4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VZDĚLÁVÁNÍ</a:t>
            </a:r>
            <a:endParaRPr lang="cs-CZ" sz="4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57200" y="5511114"/>
            <a:ext cx="5671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Reg</a:t>
            </a:r>
            <a:r>
              <a:rPr lang="cs-CZ" dirty="0" smtClean="0"/>
              <a:t>. č. CZ.02.3.68/0.0/0.0/15_001/0000283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079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Vzdělávací program pro širší vedení škol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09322" y="1787526"/>
            <a:ext cx="6788929" cy="3455988"/>
          </a:xfrm>
        </p:spPr>
        <p:txBody>
          <a:bodyPr>
            <a:normAutofit fontScale="92500"/>
          </a:bodyPr>
          <a:lstStyle/>
          <a:p>
            <a:r>
              <a:rPr lang="cs-CZ" dirty="0"/>
              <a:t>Velikost cílové skupiny: 2000 osob/500 škol (včetně 80 škol s intenzivní podporou)</a:t>
            </a:r>
          </a:p>
          <a:p>
            <a:r>
              <a:rPr lang="cs-CZ" b="1" dirty="0" smtClean="0"/>
              <a:t>Místa </a:t>
            </a:r>
            <a:r>
              <a:rPr lang="cs-CZ" b="1" dirty="0"/>
              <a:t>konání</a:t>
            </a:r>
            <a:r>
              <a:rPr lang="cs-CZ" dirty="0"/>
              <a:t>: v krajích </a:t>
            </a:r>
            <a:r>
              <a:rPr lang="cs-CZ" dirty="0" smtClean="0"/>
              <a:t>ČR, 1 vzdělávací program/rok</a:t>
            </a:r>
            <a:endParaRPr lang="cs-CZ" dirty="0"/>
          </a:p>
          <a:p>
            <a:r>
              <a:rPr lang="cs-CZ" b="1" dirty="0"/>
              <a:t>Zahájení: </a:t>
            </a:r>
            <a:r>
              <a:rPr lang="cs-CZ" b="1" dirty="0" smtClean="0"/>
              <a:t>1.pololetí </a:t>
            </a:r>
            <a:r>
              <a:rPr lang="cs-CZ" b="1" dirty="0" err="1" smtClean="0"/>
              <a:t>šk.roku</a:t>
            </a:r>
            <a:r>
              <a:rPr lang="cs-CZ" b="1" dirty="0" smtClean="0"/>
              <a:t> 2017/2018</a:t>
            </a:r>
          </a:p>
          <a:p>
            <a:r>
              <a:rPr lang="cs-CZ" b="1" dirty="0" smtClean="0"/>
              <a:t>Ukončení:2.pololetí </a:t>
            </a:r>
            <a:r>
              <a:rPr lang="cs-CZ" b="1" dirty="0" err="1" smtClean="0"/>
              <a:t>šk.roku</a:t>
            </a:r>
            <a:r>
              <a:rPr lang="cs-CZ" b="1" dirty="0" smtClean="0"/>
              <a:t> 2020/2021</a:t>
            </a:r>
            <a:endParaRPr lang="cs-CZ" b="1" dirty="0"/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676228" cy="3811588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3"/>
          <p:cNvSpPr txBox="1">
            <a:spLocks/>
          </p:cNvSpPr>
          <p:nvPr/>
        </p:nvSpPr>
        <p:spPr>
          <a:xfrm>
            <a:off x="1026367" y="2057400"/>
            <a:ext cx="3424335" cy="3811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13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293223" y="1443972"/>
            <a:ext cx="106984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Vytvořit vzdělávací program pro ředitele a vedení škol, který povede k naplnění modelu kvalitní školy a rozvoji kompetencí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strategické řízení a plánování ve škole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leadership</a:t>
            </a:r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/pedagogické vedení</a:t>
            </a:r>
            <a:endParaRPr lang="cs-CZ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dentifikace potřeb změny, vedení a  řízení změn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</a:t>
            </a:r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ytváření kultury podporující maximální rozvoj každého žáka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endParaRPr lang="cs-CZ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endParaRPr lang="cs-CZ" sz="24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endParaRPr lang="cs-CZ" sz="24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lvl="1"/>
            <a:endParaRPr lang="cs-CZ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43607" y="797641"/>
            <a:ext cx="8499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b="1" dirty="0" smtClean="0">
                <a:latin typeface="+mj-lt"/>
                <a:ea typeface="+mj-ea"/>
                <a:cs typeface="+mj-cs"/>
              </a:rPr>
              <a:t>Cíle</a:t>
            </a:r>
            <a:endParaRPr lang="cs-CZ" sz="3600" b="1" dirty="0">
              <a:latin typeface="+mj-lt"/>
              <a:ea typeface="+mj-ea"/>
              <a:cs typeface="+mj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13840" y="3521464"/>
            <a:ext cx="106984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Východisko: model </a:t>
            </a:r>
            <a:r>
              <a:rPr lang="cs-CZ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Kvalitní škola (ČŠI)</a:t>
            </a:r>
          </a:p>
          <a:p>
            <a:pPr lvl="1"/>
            <a:endParaRPr lang="cs-CZ" sz="24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endParaRPr lang="cs-CZ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09659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93520" y="2070989"/>
            <a:ext cx="10698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Prezenční semináře	rozsah 48 hodin</a:t>
            </a:r>
          </a:p>
          <a:p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Pro širší vedení škol včetně škol s intenzivní podporou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8 seminářů, každý v rozsahu 6 hodin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</a:t>
            </a:r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rekvence: 1x měsíčně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z</a:t>
            </a:r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ahájení:  říjen/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</a:t>
            </a:r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istopad 2017</a:t>
            </a:r>
          </a:p>
          <a:p>
            <a:pPr lvl="1"/>
            <a:endParaRPr lang="cs-CZ" sz="24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endParaRPr lang="cs-CZ" sz="24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Distanční vzdělávání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</a:t>
            </a:r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inimálně 20 hodin e-</a:t>
            </a:r>
            <a:r>
              <a:rPr lang="cs-CZ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learningu</a:t>
            </a:r>
            <a:endParaRPr lang="cs-CZ" sz="24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endParaRPr lang="cs-CZ" sz="24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lvl="1"/>
            <a:endParaRPr lang="cs-CZ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097314" y="658304"/>
            <a:ext cx="46085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b="1" dirty="0" smtClean="0">
                <a:latin typeface="+mj-lt"/>
                <a:ea typeface="+mj-ea"/>
                <a:cs typeface="+mj-cs"/>
              </a:rPr>
              <a:t>PREZENČNÍ VZDĚLÁVÁNÍ</a:t>
            </a:r>
            <a:endParaRPr lang="cs-CZ" sz="36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58943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9189" y="287488"/>
            <a:ext cx="10515600" cy="868452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Pro všechny zapojené školy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96" y="1155940"/>
            <a:ext cx="11179833" cy="5132717"/>
          </a:xfrm>
        </p:spPr>
        <p:txBody>
          <a:bodyPr>
            <a:normAutofit/>
          </a:bodyPr>
          <a:lstStyle/>
          <a:p>
            <a:pPr marL="257175" indent="-257175"/>
            <a:r>
              <a:rPr lang="cs-CZ" sz="2400" b="1" dirty="0"/>
              <a:t>Základní vzdělávací program pro širší vedení škol </a:t>
            </a:r>
            <a:r>
              <a:rPr lang="cs-CZ" sz="2400" dirty="0"/>
              <a:t>(prezenční, distanční 48 hod)</a:t>
            </a:r>
          </a:p>
          <a:p>
            <a:pPr marL="600075" lvl="1" indent="-257175"/>
            <a:r>
              <a:rPr lang="cs-CZ" sz="2100" dirty="0"/>
              <a:t>Vzdělávací modul Kultura školy</a:t>
            </a:r>
          </a:p>
          <a:p>
            <a:pPr marL="942975" lvl="2" indent="-257175"/>
            <a:r>
              <a:rPr lang="cs-CZ" sz="1900" dirty="0"/>
              <a:t>Seminář Kultura školy podporující maximální rozvoj každého žáka,</a:t>
            </a:r>
          </a:p>
          <a:p>
            <a:pPr marL="600075" lvl="1" indent="-257175"/>
            <a:r>
              <a:rPr lang="cs-CZ" sz="2100" dirty="0"/>
              <a:t>Vzdělávací modul Vedení a řízení změny ve školách,</a:t>
            </a:r>
          </a:p>
          <a:p>
            <a:pPr marL="942975" lvl="2" indent="-257175"/>
            <a:r>
              <a:rPr lang="cs-CZ" sz="1900" dirty="0"/>
              <a:t>Seminář Vedení a řízení změny ve školách</a:t>
            </a:r>
          </a:p>
          <a:p>
            <a:pPr marL="600075" lvl="1" indent="-257175"/>
            <a:r>
              <a:rPr lang="cs-CZ" sz="2100" dirty="0"/>
              <a:t>Vzdělávací modul Strategické řízení a plánování ve školách</a:t>
            </a:r>
          </a:p>
          <a:p>
            <a:pPr marL="942975" lvl="2" indent="-257175"/>
            <a:r>
              <a:rPr lang="cs-CZ" sz="1900" dirty="0"/>
              <a:t>Seminář Metody analýzy potřeb škol,</a:t>
            </a:r>
          </a:p>
          <a:p>
            <a:pPr marL="942975" lvl="2" indent="-257175"/>
            <a:r>
              <a:rPr lang="cs-CZ" sz="1900" dirty="0"/>
              <a:t>Seminář Tvorba strategického plánu rozvoje školy,</a:t>
            </a:r>
          </a:p>
          <a:p>
            <a:pPr marL="942975" lvl="2" indent="-257175"/>
            <a:r>
              <a:rPr lang="cs-CZ" sz="1900" dirty="0"/>
              <a:t>Seminář Implementace procesů SRP ve školách,</a:t>
            </a:r>
          </a:p>
          <a:p>
            <a:pPr marL="942975" lvl="2" indent="-257175"/>
            <a:r>
              <a:rPr lang="cs-CZ" sz="1900" dirty="0"/>
              <a:t>Seminář Evaluace pokroku školy</a:t>
            </a:r>
          </a:p>
          <a:p>
            <a:pPr marL="600075" lvl="1" indent="-257175"/>
            <a:r>
              <a:rPr lang="cs-CZ" sz="2100" dirty="0"/>
              <a:t>Vzdělávací modul Pedagogické vedení</a:t>
            </a:r>
          </a:p>
          <a:p>
            <a:pPr marL="942975" lvl="2" indent="-257175"/>
            <a:r>
              <a:rPr lang="cs-CZ" sz="1900" dirty="0"/>
              <a:t>Seminář Hodnocení práce pedagogů,</a:t>
            </a:r>
          </a:p>
          <a:p>
            <a:pPr marL="942975" lvl="2" indent="-257175"/>
            <a:r>
              <a:rPr lang="cs-CZ" sz="1900" dirty="0"/>
              <a:t>Seminář Tvorba plánu profesního rozvoje pedagogů,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7873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9189" y="287488"/>
            <a:ext cx="10515600" cy="868452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Pro školy s individuální pomocí: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96" y="1155940"/>
            <a:ext cx="11179833" cy="5132717"/>
          </a:xfrm>
        </p:spPr>
        <p:txBody>
          <a:bodyPr>
            <a:normAutofit/>
          </a:bodyPr>
          <a:lstStyle/>
          <a:p>
            <a:pPr marL="257175" indent="-257175"/>
            <a:r>
              <a:rPr lang="cs-CZ" sz="2400" dirty="0" smtClean="0"/>
              <a:t>Seminář </a:t>
            </a:r>
            <a:r>
              <a:rPr lang="cs-CZ" sz="2400" b="1" dirty="0"/>
              <a:t>Individuální </a:t>
            </a:r>
            <a:r>
              <a:rPr lang="cs-CZ" sz="2400" b="1" dirty="0" smtClean="0"/>
              <a:t>pomoc</a:t>
            </a:r>
          </a:p>
          <a:p>
            <a:pPr marL="714375" lvl="1" indent="-257175"/>
            <a:r>
              <a:rPr lang="cs-CZ" sz="2000" i="1" dirty="0" err="1" smtClean="0"/>
              <a:t>mentorink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koučink</a:t>
            </a:r>
            <a:r>
              <a:rPr lang="cs-CZ" sz="2000" i="1" dirty="0" smtClean="0"/>
              <a:t>, supervize</a:t>
            </a:r>
            <a:endParaRPr lang="cs-CZ" sz="2000" i="1" dirty="0"/>
          </a:p>
          <a:p>
            <a:pPr marL="257175" indent="-257175"/>
            <a:r>
              <a:rPr lang="cs-CZ" sz="2400" dirty="0"/>
              <a:t>Seminář </a:t>
            </a:r>
            <a:r>
              <a:rPr lang="cs-CZ" sz="2400" b="1" dirty="0" err="1"/>
              <a:t>Benchlearning</a:t>
            </a:r>
            <a:endParaRPr lang="cs-CZ" sz="2400" b="1" dirty="0"/>
          </a:p>
          <a:p>
            <a:pPr marL="257175" indent="-257175"/>
            <a:r>
              <a:rPr lang="cs-CZ" sz="2400" b="1" dirty="0"/>
              <a:t>Nadstavbové vzdělávací programy </a:t>
            </a:r>
            <a:r>
              <a:rPr lang="cs-CZ" sz="2400" dirty="0"/>
              <a:t> - na základě definování potřeb školy (prezenční, 16 hod)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8298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SRP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SRP" id="{3E76C045-5377-4612-AB49-2A4E2E269AFB}" vid="{97CB8A28-D7E5-4162-AD01-576F813CB6F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5" ma:contentTypeDescription="Vytvoří nový dokument" ma:contentTypeScope="" ma:versionID="dda8ff5738f42a44121e84036d03e232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157d36e84e36c4f68d80e9b96fe30ab3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DB8923-6BBA-4BF8-8A14-98D38FBCB1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A4FC6B-958D-4AA4-9AE1-CA90031A1B77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7ffaba63-cadb-4ee0-afcd-3a4a42323a6d"/>
    <ds:schemaRef ds:uri="http://schemas.microsoft.com/office/infopath/2007/PartnerControls"/>
    <ds:schemaRef ds:uri="4ed50015-f427-4bca-b79c-7b0ef9a9fc9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900AEB8-4BBB-4216-B091-61DA72AB7E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d50015-f427-4bca-b79c-7b0ef9a9fc90"/>
    <ds:schemaRef ds:uri="7ffaba63-cadb-4ee0-afcd-3a4a42323a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851</Words>
  <Application>Microsoft Office PowerPoint</Application>
  <PresentationFormat>Širokoúhlá obrazovka</PresentationFormat>
  <Paragraphs>151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MotivSRP</vt:lpstr>
      <vt:lpstr>Prezentace aplikace PowerPoint</vt:lpstr>
      <vt:lpstr>Klíčová témata projektu</vt:lpstr>
      <vt:lpstr>Klíčové aktivity</vt:lpstr>
      <vt:lpstr>Prezentace aplikace PowerPoint</vt:lpstr>
      <vt:lpstr>Vzdělávací program pro širší vedení škol</vt:lpstr>
      <vt:lpstr>Prezentace aplikace PowerPoint</vt:lpstr>
      <vt:lpstr>Prezentace aplikace PowerPoint</vt:lpstr>
      <vt:lpstr>Pro všechny zapojené školy</vt:lpstr>
      <vt:lpstr>Pro školy s individuální pomocí:</vt:lpstr>
      <vt:lpstr>Prezentace aplikace PowerPoint</vt:lpstr>
      <vt:lpstr>Cíl intenzivní podpory</vt:lpstr>
      <vt:lpstr>Co přinese školám zapojení do intenzivní podpory</vt:lpstr>
      <vt:lpstr>Co přinese zapojení do intenzivní podpory řediteli</vt:lpstr>
      <vt:lpstr>Co přinese zapojení do intenzivní podpory pedagogům</vt:lpstr>
      <vt:lpstr>Zapojení škol – etapy a fáze podpory</vt:lpstr>
      <vt:lpstr>Co získá škola</vt:lpstr>
      <vt:lpstr>Co získá škola</vt:lpstr>
      <vt:lpstr>Co získá škola</vt:lpstr>
      <vt:lpstr>Co získá škola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Gazdagová Marie</dc:creator>
  <cp:lastModifiedBy>Tatana</cp:lastModifiedBy>
  <cp:revision>13</cp:revision>
  <dcterms:modified xsi:type="dcterms:W3CDTF">2017-06-19T10:56:54Z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</Properties>
</file>